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65" r:id="rId6"/>
    <p:sldId id="267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66CCFF"/>
    <a:srgbClr val="2F2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410CD-CA8E-469A-847E-22C43A7D7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4E679-51D7-4F67-B06B-07AA7FEF6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2EFD7-71AC-4EDA-8DF9-98D89AC0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D0F25-2CDB-4EA1-B29B-873633A0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C7C2E-594C-4575-B120-87E53E4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2982-4FE0-430B-9D64-5A53AF98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866A21-C0A5-42F1-AD08-270AC2CA0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39151-7DD0-4BC9-BA22-6E40D60D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38580-2AB2-47C6-BE8A-5BCB009D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5C52-E36F-4499-89AD-C3ABB2DA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909D71-4803-4A32-89C4-12987746E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A3BEA-9517-4795-82F4-2A449CBF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83DD8-BFDB-41E5-996F-D5FCED66D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2B4B7-4F7D-4D4E-A0A4-33561696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2258-F98E-431F-AC57-184B41B4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3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D838-F989-4015-9924-6403C0C6A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0B0DF-DA4D-4A44-9770-62DA270F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85391-8F3F-4FE1-90A7-035A2509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9FE65-5EF7-4276-8F3E-219340B42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B7A6E-E815-4E94-AFD9-A8AC8A5C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4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D8820-5515-4644-958C-0B04EAB61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D1B4B-9900-4BBF-A8DB-3FEF578E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81650-A711-4432-B913-67F8FDC4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BFD61-CD60-4CB1-AFCE-CF0BEECA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5006D-66F6-4A93-9BCB-AEC9666FA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7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0E4F-0F59-4810-A888-EE7E1121B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EDB06-3110-499A-A5AA-958ED1B68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4753A-AC50-4CB4-930F-A14D8AA2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D9E62-9198-49AC-B893-EEC93C32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231D2-9116-46FC-B745-039E9CA7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5CF31-ADFD-4768-BA83-144A996B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917F-96FF-4469-B9A9-C5285D48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C7923-627B-4563-B3FB-2AF41FF4B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A840A-C5D8-4F85-B000-95E8499C0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92DC45-6760-402C-9756-8C32114D9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8FDB3-9675-4194-972E-4F114350F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F405BE-80D0-4F00-9C17-B4FCF2FA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CF212-06B0-4118-BE47-F5FF01F77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2A2E00-B12F-4265-9F78-2F198C4E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0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0161-6BD2-48DE-BD37-39C82B35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3A3CEF-271F-4E57-9D52-ECF68D6D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1B5C5-7EE1-4DEF-BC5F-4BFC4E7E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A0426-655C-4561-97E8-C82CFD136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4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0010-1965-4B50-8B7C-B3695B04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3CE52D-5DC5-410F-9C37-B7A5A24F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E3FF-4F42-434B-A9C6-E88E1F1DF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4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36DA1-74B6-47B6-BB5C-56AA4904A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02550-F47A-45BB-BAEF-BD5A92250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7B921-85B8-4F6D-949D-D4E60E65D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1787-489B-4A64-8543-BAB50400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E3708-C555-43EB-AB96-1F3CADDC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EA7F1-C934-4F30-9B4B-C70DC5D4B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0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8CC8-700D-40DE-A450-448E11D3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775A1-FD4D-45A1-95CC-A49EC68B1B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0EB2F1-E921-4F77-B2AF-491EC1540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F2B75-DCFE-42E9-93D2-A3388645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3AE10-4133-4ADB-A821-C8CFD05D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52EFA-B6C1-4F72-A542-7514CA98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0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DC2437-C552-47CA-A7AB-8E25A5358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C5EA3-DE39-403F-A5CD-1EBFE7BD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D21AE-6F35-4B0D-BB02-85D1EEAC1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8E199-9684-4E48-A80F-1BCB1E51D3DE}" type="datetimeFigureOut">
              <a:rPr lang="en-US" smtClean="0"/>
              <a:t>12/8/2019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74303-9A97-4C4A-9D03-03C66CA4A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55A73-5FD9-4347-8D46-104250ADC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194A3-0112-44FA-919D-6E05B14111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8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iangle delta symbol with fire">
            <a:extLst>
              <a:ext uri="{FF2B5EF4-FFF2-40B4-BE49-F238E27FC236}">
                <a16:creationId xmlns:a16="http://schemas.microsoft.com/office/drawing/2014/main" id="{AFB5FD23-4ECA-4319-9D5A-842980B975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" t="18963" r="2606" b="302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E398A03-90B8-4C8E-B0F8-224253754E21}"/>
              </a:ext>
            </a:extLst>
          </p:cNvPr>
          <p:cNvSpPr/>
          <p:nvPr/>
        </p:nvSpPr>
        <p:spPr>
          <a:xfrm>
            <a:off x="2125014" y="5653825"/>
            <a:ext cx="7984901" cy="1068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2F2317"/>
                </a:solidFill>
                <a:latin typeface="Ink Free" panose="03080402000500000000" pitchFamily="66" charset="0"/>
              </a:rPr>
              <a:t>Phases Chemistry</a:t>
            </a:r>
          </a:p>
        </p:txBody>
      </p:sp>
    </p:spTree>
    <p:extLst>
      <p:ext uri="{BB962C8B-B14F-4D97-AF65-F5344CB8AC3E}">
        <p14:creationId xmlns:p14="http://schemas.microsoft.com/office/powerpoint/2010/main" val="357930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olid liquid gas molecules">
            <a:extLst>
              <a:ext uri="{FF2B5EF4-FFF2-40B4-BE49-F238E27FC236}">
                <a16:creationId xmlns:a16="http://schemas.microsoft.com/office/drawing/2014/main" id="{AEC2EE4B-E085-435F-BA4C-CDE80E1315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3" r="1866" b="32304"/>
          <a:stretch/>
        </p:blipFill>
        <p:spPr bwMode="auto">
          <a:xfrm>
            <a:off x="0" y="1511158"/>
            <a:ext cx="12192000" cy="336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ACC296-4035-4892-8625-237428E6EF24}"/>
              </a:ext>
            </a:extLst>
          </p:cNvPr>
          <p:cNvSpPr txBox="1"/>
          <p:nvPr/>
        </p:nvSpPr>
        <p:spPr>
          <a:xfrm>
            <a:off x="0" y="4903855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              Liquid                Gas</a:t>
            </a:r>
          </a:p>
          <a:p>
            <a:endParaRPr lang="en-US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CCCBBB-65EF-4570-8D46-C108D641D44D}"/>
              </a:ext>
            </a:extLst>
          </p:cNvPr>
          <p:cNvSpPr txBox="1"/>
          <p:nvPr/>
        </p:nvSpPr>
        <p:spPr>
          <a:xfrm>
            <a:off x="0" y="44075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Ink Free" panose="03080402000500000000" pitchFamily="66" charset="0"/>
              </a:rPr>
              <a:t>Matter in different states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93F78A-C67D-480F-8BDA-FF8E0959A892}"/>
              </a:ext>
            </a:extLst>
          </p:cNvPr>
          <p:cNvSpPr txBox="1"/>
          <p:nvPr/>
        </p:nvSpPr>
        <p:spPr>
          <a:xfrm>
            <a:off x="0" y="-31313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78714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1FDE7D-ABB1-448B-B24B-DB4FED35961E}"/>
              </a:ext>
            </a:extLst>
          </p:cNvPr>
          <p:cNvCxnSpPr>
            <a:cxnSpLocks/>
          </p:cNvCxnSpPr>
          <p:nvPr/>
        </p:nvCxnSpPr>
        <p:spPr>
          <a:xfrm>
            <a:off x="3425780" y="824244"/>
            <a:ext cx="0" cy="48424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0DF266-13E5-429D-AD2D-031BB4C6B220}"/>
              </a:ext>
            </a:extLst>
          </p:cNvPr>
          <p:cNvCxnSpPr>
            <a:cxnSpLocks/>
          </p:cNvCxnSpPr>
          <p:nvPr/>
        </p:nvCxnSpPr>
        <p:spPr>
          <a:xfrm flipH="1">
            <a:off x="3425781" y="5677434"/>
            <a:ext cx="8603087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B6AFA9-D141-4A9E-9D01-DEB0E02299F9}"/>
              </a:ext>
            </a:extLst>
          </p:cNvPr>
          <p:cNvCxnSpPr>
            <a:cxnSpLocks/>
          </p:cNvCxnSpPr>
          <p:nvPr/>
        </p:nvCxnSpPr>
        <p:spPr>
          <a:xfrm flipH="1">
            <a:off x="3425779" y="4752301"/>
            <a:ext cx="1094707" cy="798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9F03FD-3FF9-45BD-B3EB-53622093AF2C}"/>
              </a:ext>
            </a:extLst>
          </p:cNvPr>
          <p:cNvCxnSpPr>
            <a:cxnSpLocks/>
          </p:cNvCxnSpPr>
          <p:nvPr/>
        </p:nvCxnSpPr>
        <p:spPr>
          <a:xfrm flipH="1">
            <a:off x="4520485" y="4752301"/>
            <a:ext cx="110758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628D0F-EFAC-47EA-9267-A8F826FD07CC}"/>
              </a:ext>
            </a:extLst>
          </p:cNvPr>
          <p:cNvCxnSpPr>
            <a:cxnSpLocks/>
          </p:cNvCxnSpPr>
          <p:nvPr/>
        </p:nvCxnSpPr>
        <p:spPr>
          <a:xfrm flipH="1">
            <a:off x="5628068" y="2137890"/>
            <a:ext cx="2240924" cy="2620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BFAC9A-5EA0-43F8-B4E3-6F2D10F3FFBD}"/>
              </a:ext>
            </a:extLst>
          </p:cNvPr>
          <p:cNvCxnSpPr>
            <a:cxnSpLocks/>
          </p:cNvCxnSpPr>
          <p:nvPr/>
        </p:nvCxnSpPr>
        <p:spPr>
          <a:xfrm flipH="1" flipV="1">
            <a:off x="7868993" y="2135743"/>
            <a:ext cx="3116686" cy="214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F4B13-A1F2-4057-BBD9-81A167FC9EC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1003924" y="1293251"/>
            <a:ext cx="837127" cy="87361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9CEC89-E337-41AC-A3D2-B2AB3A591674}"/>
              </a:ext>
            </a:extLst>
          </p:cNvPr>
          <p:cNvSpPr txBox="1"/>
          <p:nvPr/>
        </p:nvSpPr>
        <p:spPr>
          <a:xfrm>
            <a:off x="1815917" y="436365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Melting point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E6AE8F-0FB4-4A48-92E4-2B4BC9874CBA}"/>
              </a:ext>
            </a:extLst>
          </p:cNvPr>
          <p:cNvCxnSpPr>
            <a:cxnSpLocks/>
          </p:cNvCxnSpPr>
          <p:nvPr/>
        </p:nvCxnSpPr>
        <p:spPr>
          <a:xfrm>
            <a:off x="1777280" y="4739422"/>
            <a:ext cx="1609863" cy="1287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135C1-7C44-41B4-8668-089101D808EB}"/>
              </a:ext>
            </a:extLst>
          </p:cNvPr>
          <p:cNvSpPr txBox="1"/>
          <p:nvPr/>
        </p:nvSpPr>
        <p:spPr>
          <a:xfrm>
            <a:off x="1833087" y="175239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Boiling point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94F490-C621-42D4-8BD4-069A6BDD2226}"/>
              </a:ext>
            </a:extLst>
          </p:cNvPr>
          <p:cNvCxnSpPr>
            <a:cxnSpLocks/>
          </p:cNvCxnSpPr>
          <p:nvPr/>
        </p:nvCxnSpPr>
        <p:spPr>
          <a:xfrm>
            <a:off x="1794450" y="2128162"/>
            <a:ext cx="1609863" cy="128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1561915-93A7-40FC-9A35-93C838932340}"/>
              </a:ext>
            </a:extLst>
          </p:cNvPr>
          <p:cNvSpPr txBox="1"/>
          <p:nvPr/>
        </p:nvSpPr>
        <p:spPr>
          <a:xfrm>
            <a:off x="3657590" y="4830510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6229E4-A2E9-4CCF-BE04-D8AB222672EC}"/>
              </a:ext>
            </a:extLst>
          </p:cNvPr>
          <p:cNvSpPr txBox="1"/>
          <p:nvPr/>
        </p:nvSpPr>
        <p:spPr>
          <a:xfrm>
            <a:off x="4911121" y="4363651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FB27D2-C1FD-4FCB-9A54-211E0C1C2CDF}"/>
              </a:ext>
            </a:extLst>
          </p:cNvPr>
          <p:cNvSpPr txBox="1"/>
          <p:nvPr/>
        </p:nvSpPr>
        <p:spPr>
          <a:xfrm>
            <a:off x="6454433" y="2960996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D160D8-B4DC-4F97-B2F1-60EAEE65B63B}"/>
              </a:ext>
            </a:extLst>
          </p:cNvPr>
          <p:cNvSpPr txBox="1"/>
          <p:nvPr/>
        </p:nvSpPr>
        <p:spPr>
          <a:xfrm>
            <a:off x="9274930" y="1730059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14A5D3-1BC6-42FB-8D38-560AB723F869}"/>
              </a:ext>
            </a:extLst>
          </p:cNvPr>
          <p:cNvSpPr txBox="1"/>
          <p:nvPr/>
        </p:nvSpPr>
        <p:spPr>
          <a:xfrm>
            <a:off x="11117675" y="1382329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8D6ECD-AED2-4CCC-AFBF-AC73A38EABF8}"/>
              </a:ext>
            </a:extLst>
          </p:cNvPr>
          <p:cNvCxnSpPr>
            <a:cxnSpLocks/>
          </p:cNvCxnSpPr>
          <p:nvPr/>
        </p:nvCxnSpPr>
        <p:spPr>
          <a:xfrm>
            <a:off x="1753657" y="5537846"/>
            <a:ext cx="1609863" cy="12879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A467EF3-EDA8-41D5-96A7-D160131F5E84}"/>
              </a:ext>
            </a:extLst>
          </p:cNvPr>
          <p:cNvSpPr txBox="1"/>
          <p:nvPr/>
        </p:nvSpPr>
        <p:spPr>
          <a:xfrm>
            <a:off x="1700011" y="5152548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 zero Kelvin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081F81-FD4F-4356-A944-2C021978A161}"/>
              </a:ext>
            </a:extLst>
          </p:cNvPr>
          <p:cNvSpPr txBox="1"/>
          <p:nvPr/>
        </p:nvSpPr>
        <p:spPr>
          <a:xfrm>
            <a:off x="3973132" y="90149"/>
            <a:ext cx="674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Heating Curve for ANY substance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BD226-56D6-453C-A92F-6357C6D16040}"/>
              </a:ext>
            </a:extLst>
          </p:cNvPr>
          <p:cNvSpPr txBox="1"/>
          <p:nvPr/>
        </p:nvSpPr>
        <p:spPr>
          <a:xfrm>
            <a:off x="3541684" y="6278717"/>
            <a:ext cx="831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being added at a constant/uniform rate over time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BED4C5-2B72-47E5-B26E-CC51907C8950}"/>
              </a:ext>
            </a:extLst>
          </p:cNvPr>
          <p:cNvSpPr txBox="1"/>
          <p:nvPr/>
        </p:nvSpPr>
        <p:spPr>
          <a:xfrm>
            <a:off x="328411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B23E7A-934A-4DA8-BE4B-22311F89F5C6}"/>
              </a:ext>
            </a:extLst>
          </p:cNvPr>
          <p:cNvSpPr txBox="1"/>
          <p:nvPr/>
        </p:nvSpPr>
        <p:spPr>
          <a:xfrm>
            <a:off x="4360440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52C9F7-27DB-41D4-9AE7-D9171E9ABCB0}"/>
              </a:ext>
            </a:extLst>
          </p:cNvPr>
          <p:cNvSpPr txBox="1"/>
          <p:nvPr/>
        </p:nvSpPr>
        <p:spPr>
          <a:xfrm>
            <a:off x="560224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AA2A9E-0DE0-4DBA-8403-19F6E9A395E2}"/>
              </a:ext>
            </a:extLst>
          </p:cNvPr>
          <p:cNvSpPr txBox="1"/>
          <p:nvPr/>
        </p:nvSpPr>
        <p:spPr>
          <a:xfrm>
            <a:off x="7727324" y="5701138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F38514-D5E9-4090-8120-0782B576867F}"/>
              </a:ext>
            </a:extLst>
          </p:cNvPr>
          <p:cNvSpPr txBox="1"/>
          <p:nvPr/>
        </p:nvSpPr>
        <p:spPr>
          <a:xfrm>
            <a:off x="10519900" y="5724743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41CFC4-F711-4144-BA7B-0984AB909D37}"/>
              </a:ext>
            </a:extLst>
          </p:cNvPr>
          <p:cNvSpPr txBox="1"/>
          <p:nvPr/>
        </p:nvSpPr>
        <p:spPr>
          <a:xfrm>
            <a:off x="932386" y="1329820"/>
            <a:ext cx="582211" cy="4842457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6B9D93-9C80-4DF0-A412-98025ED1CAAF}"/>
              </a:ext>
            </a:extLst>
          </p:cNvPr>
          <p:cNvCxnSpPr>
            <a:cxnSpLocks/>
          </p:cNvCxnSpPr>
          <p:nvPr/>
        </p:nvCxnSpPr>
        <p:spPr>
          <a:xfrm flipV="1">
            <a:off x="1223491" y="1025236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81A249-BA10-48C0-8E01-8749A1F82E1A}"/>
              </a:ext>
            </a:extLst>
          </p:cNvPr>
          <p:cNvCxnSpPr>
            <a:cxnSpLocks/>
          </p:cNvCxnSpPr>
          <p:nvPr/>
        </p:nvCxnSpPr>
        <p:spPr>
          <a:xfrm rot="5400000" flipV="1">
            <a:off x="10519900" y="6227423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EA2B15B-E5C0-4A7A-B9D2-717D788A2DCD}"/>
              </a:ext>
            </a:extLst>
          </p:cNvPr>
          <p:cNvSpPr txBox="1"/>
          <p:nvPr/>
        </p:nvSpPr>
        <p:spPr>
          <a:xfrm>
            <a:off x="0" y="0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250057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1FDE7D-ABB1-448B-B24B-DB4FED35961E}"/>
              </a:ext>
            </a:extLst>
          </p:cNvPr>
          <p:cNvCxnSpPr>
            <a:cxnSpLocks/>
          </p:cNvCxnSpPr>
          <p:nvPr/>
        </p:nvCxnSpPr>
        <p:spPr>
          <a:xfrm>
            <a:off x="3425780" y="824244"/>
            <a:ext cx="0" cy="48424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0DF266-13E5-429D-AD2D-031BB4C6B220}"/>
              </a:ext>
            </a:extLst>
          </p:cNvPr>
          <p:cNvCxnSpPr>
            <a:cxnSpLocks/>
          </p:cNvCxnSpPr>
          <p:nvPr/>
        </p:nvCxnSpPr>
        <p:spPr>
          <a:xfrm flipH="1">
            <a:off x="3425781" y="5677434"/>
            <a:ext cx="8603087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B6AFA9-D141-4A9E-9D01-DEB0E02299F9}"/>
              </a:ext>
            </a:extLst>
          </p:cNvPr>
          <p:cNvCxnSpPr>
            <a:cxnSpLocks/>
          </p:cNvCxnSpPr>
          <p:nvPr/>
        </p:nvCxnSpPr>
        <p:spPr>
          <a:xfrm flipH="1">
            <a:off x="3425779" y="4752301"/>
            <a:ext cx="1094707" cy="798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9F03FD-3FF9-45BD-B3EB-53622093AF2C}"/>
              </a:ext>
            </a:extLst>
          </p:cNvPr>
          <p:cNvCxnSpPr>
            <a:cxnSpLocks/>
          </p:cNvCxnSpPr>
          <p:nvPr/>
        </p:nvCxnSpPr>
        <p:spPr>
          <a:xfrm flipH="1">
            <a:off x="4520485" y="4752301"/>
            <a:ext cx="110758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628D0F-EFAC-47EA-9267-A8F826FD07CC}"/>
              </a:ext>
            </a:extLst>
          </p:cNvPr>
          <p:cNvCxnSpPr>
            <a:cxnSpLocks/>
          </p:cNvCxnSpPr>
          <p:nvPr/>
        </p:nvCxnSpPr>
        <p:spPr>
          <a:xfrm flipH="1">
            <a:off x="5628068" y="2137890"/>
            <a:ext cx="2240924" cy="2620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BFAC9A-5EA0-43F8-B4E3-6F2D10F3FFBD}"/>
              </a:ext>
            </a:extLst>
          </p:cNvPr>
          <p:cNvCxnSpPr>
            <a:cxnSpLocks/>
          </p:cNvCxnSpPr>
          <p:nvPr/>
        </p:nvCxnSpPr>
        <p:spPr>
          <a:xfrm flipH="1" flipV="1">
            <a:off x="7868993" y="2135743"/>
            <a:ext cx="3116686" cy="214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F4B13-A1F2-4057-BBD9-81A167FC9EC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11003924" y="1293251"/>
            <a:ext cx="837127" cy="87361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E6AE8F-0FB4-4A48-92E4-2B4BC9874CBA}"/>
              </a:ext>
            </a:extLst>
          </p:cNvPr>
          <p:cNvCxnSpPr>
            <a:cxnSpLocks/>
          </p:cNvCxnSpPr>
          <p:nvPr/>
        </p:nvCxnSpPr>
        <p:spPr>
          <a:xfrm>
            <a:off x="1777280" y="4739422"/>
            <a:ext cx="1609863" cy="1287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135C1-7C44-41B4-8668-089101D808EB}"/>
              </a:ext>
            </a:extLst>
          </p:cNvPr>
          <p:cNvSpPr txBox="1"/>
          <p:nvPr/>
        </p:nvSpPr>
        <p:spPr>
          <a:xfrm>
            <a:off x="1700011" y="1752391"/>
            <a:ext cx="197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°</a:t>
            </a:r>
            <a:r>
              <a:rPr lang="en-US" dirty="0">
                <a:solidFill>
                  <a:srgbClr val="FF0000"/>
                </a:solidFill>
              </a:rPr>
              <a:t>C OR 373 K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94F490-C621-42D4-8BD4-069A6BDD2226}"/>
              </a:ext>
            </a:extLst>
          </p:cNvPr>
          <p:cNvCxnSpPr>
            <a:cxnSpLocks/>
          </p:cNvCxnSpPr>
          <p:nvPr/>
        </p:nvCxnSpPr>
        <p:spPr>
          <a:xfrm>
            <a:off x="1794450" y="2128162"/>
            <a:ext cx="1609863" cy="128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1561915-93A7-40FC-9A35-93C838932340}"/>
              </a:ext>
            </a:extLst>
          </p:cNvPr>
          <p:cNvSpPr txBox="1"/>
          <p:nvPr/>
        </p:nvSpPr>
        <p:spPr>
          <a:xfrm>
            <a:off x="3854918" y="5152548"/>
            <a:ext cx="92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14A5D3-1BC6-42FB-8D38-560AB723F869}"/>
              </a:ext>
            </a:extLst>
          </p:cNvPr>
          <p:cNvSpPr txBox="1"/>
          <p:nvPr/>
        </p:nvSpPr>
        <p:spPr>
          <a:xfrm>
            <a:off x="10397514" y="1061494"/>
            <a:ext cx="1430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STEAM</a:t>
            </a:r>
            <a:br>
              <a:rPr lang="en-US" b="1" dirty="0"/>
            </a:br>
            <a:r>
              <a:rPr lang="en-US" b="1" dirty="0"/>
              <a:t>WARMING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8D6ECD-AED2-4CCC-AFBF-AC73A38EABF8}"/>
              </a:ext>
            </a:extLst>
          </p:cNvPr>
          <p:cNvCxnSpPr>
            <a:cxnSpLocks/>
          </p:cNvCxnSpPr>
          <p:nvPr/>
        </p:nvCxnSpPr>
        <p:spPr>
          <a:xfrm>
            <a:off x="1753657" y="5537846"/>
            <a:ext cx="1609863" cy="12879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A467EF3-EDA8-41D5-96A7-D160131F5E84}"/>
              </a:ext>
            </a:extLst>
          </p:cNvPr>
          <p:cNvSpPr txBox="1"/>
          <p:nvPr/>
        </p:nvSpPr>
        <p:spPr>
          <a:xfrm>
            <a:off x="1700011" y="5152548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 zero Kelvin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081F81-FD4F-4356-A944-2C021978A161}"/>
              </a:ext>
            </a:extLst>
          </p:cNvPr>
          <p:cNvSpPr txBox="1"/>
          <p:nvPr/>
        </p:nvSpPr>
        <p:spPr>
          <a:xfrm>
            <a:off x="3973132" y="90149"/>
            <a:ext cx="674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Heating Curve for </a:t>
            </a:r>
            <a:r>
              <a:rPr lang="en-US" sz="36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BD226-56D6-453C-A92F-6357C6D16040}"/>
              </a:ext>
            </a:extLst>
          </p:cNvPr>
          <p:cNvSpPr txBox="1"/>
          <p:nvPr/>
        </p:nvSpPr>
        <p:spPr>
          <a:xfrm>
            <a:off x="3541684" y="6278717"/>
            <a:ext cx="831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being added at a constant/uniform rate over time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BED4C5-2B72-47E5-B26E-CC51907C8950}"/>
              </a:ext>
            </a:extLst>
          </p:cNvPr>
          <p:cNvSpPr txBox="1"/>
          <p:nvPr/>
        </p:nvSpPr>
        <p:spPr>
          <a:xfrm>
            <a:off x="328411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B23E7A-934A-4DA8-BE4B-22311F89F5C6}"/>
              </a:ext>
            </a:extLst>
          </p:cNvPr>
          <p:cNvSpPr txBox="1"/>
          <p:nvPr/>
        </p:nvSpPr>
        <p:spPr>
          <a:xfrm>
            <a:off x="4360440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52C9F7-27DB-41D4-9AE7-D9171E9ABCB0}"/>
              </a:ext>
            </a:extLst>
          </p:cNvPr>
          <p:cNvSpPr txBox="1"/>
          <p:nvPr/>
        </p:nvSpPr>
        <p:spPr>
          <a:xfrm>
            <a:off x="560224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AA2A9E-0DE0-4DBA-8403-19F6E9A395E2}"/>
              </a:ext>
            </a:extLst>
          </p:cNvPr>
          <p:cNvSpPr txBox="1"/>
          <p:nvPr/>
        </p:nvSpPr>
        <p:spPr>
          <a:xfrm>
            <a:off x="7727324" y="5701138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F38514-D5E9-4090-8120-0782B576867F}"/>
              </a:ext>
            </a:extLst>
          </p:cNvPr>
          <p:cNvSpPr txBox="1"/>
          <p:nvPr/>
        </p:nvSpPr>
        <p:spPr>
          <a:xfrm>
            <a:off x="10519900" y="5724743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41CFC4-F711-4144-BA7B-0984AB909D37}"/>
              </a:ext>
            </a:extLst>
          </p:cNvPr>
          <p:cNvSpPr txBox="1"/>
          <p:nvPr/>
        </p:nvSpPr>
        <p:spPr>
          <a:xfrm>
            <a:off x="932386" y="1329820"/>
            <a:ext cx="582211" cy="4842457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6B9D93-9C80-4DF0-A412-98025ED1CAAF}"/>
              </a:ext>
            </a:extLst>
          </p:cNvPr>
          <p:cNvCxnSpPr>
            <a:cxnSpLocks/>
          </p:cNvCxnSpPr>
          <p:nvPr/>
        </p:nvCxnSpPr>
        <p:spPr>
          <a:xfrm flipV="1">
            <a:off x="1223491" y="1025236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81A249-BA10-48C0-8E01-8749A1F82E1A}"/>
              </a:ext>
            </a:extLst>
          </p:cNvPr>
          <p:cNvCxnSpPr>
            <a:cxnSpLocks/>
          </p:cNvCxnSpPr>
          <p:nvPr/>
        </p:nvCxnSpPr>
        <p:spPr>
          <a:xfrm rot="5400000" flipV="1">
            <a:off x="10519900" y="6227423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EA2B15B-E5C0-4A7A-B9D2-717D788A2DCD}"/>
              </a:ext>
            </a:extLst>
          </p:cNvPr>
          <p:cNvSpPr txBox="1"/>
          <p:nvPr/>
        </p:nvSpPr>
        <p:spPr>
          <a:xfrm>
            <a:off x="0" y="0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5E65B2-46A6-4845-8432-249E9D760044}"/>
              </a:ext>
            </a:extLst>
          </p:cNvPr>
          <p:cNvSpPr txBox="1"/>
          <p:nvPr/>
        </p:nvSpPr>
        <p:spPr>
          <a:xfrm>
            <a:off x="4546242" y="4401260"/>
            <a:ext cx="109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MELTING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C20798-50F0-49CE-A42D-458339370AB8}"/>
              </a:ext>
            </a:extLst>
          </p:cNvPr>
          <p:cNvSpPr txBox="1"/>
          <p:nvPr/>
        </p:nvSpPr>
        <p:spPr>
          <a:xfrm>
            <a:off x="6868723" y="3259990"/>
            <a:ext cx="1618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LIQUID WATER</a:t>
            </a:r>
            <a:br>
              <a:rPr lang="en-US" b="1" dirty="0"/>
            </a:br>
            <a:r>
              <a:rPr lang="en-US" b="1" dirty="0"/>
              <a:t>WARMING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B05CFB-BD6F-4A86-B24F-CAA73DB52BD5}"/>
              </a:ext>
            </a:extLst>
          </p:cNvPr>
          <p:cNvSpPr txBox="1"/>
          <p:nvPr/>
        </p:nvSpPr>
        <p:spPr>
          <a:xfrm>
            <a:off x="8517242" y="1746977"/>
            <a:ext cx="3012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LIQUID TO STEAM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A2F184-C636-40C4-9476-B9E98481C81C}"/>
              </a:ext>
            </a:extLst>
          </p:cNvPr>
          <p:cNvSpPr txBox="1"/>
          <p:nvPr/>
        </p:nvSpPr>
        <p:spPr>
          <a:xfrm>
            <a:off x="1794450" y="4407748"/>
            <a:ext cx="197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 OR 273 K</a:t>
            </a:r>
          </a:p>
        </p:txBody>
      </p:sp>
    </p:spTree>
    <p:extLst>
      <p:ext uri="{BB962C8B-B14F-4D97-AF65-F5344CB8AC3E}">
        <p14:creationId xmlns:p14="http://schemas.microsoft.com/office/powerpoint/2010/main" val="212977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1FDE7D-ABB1-448B-B24B-DB4FED35961E}"/>
              </a:ext>
            </a:extLst>
          </p:cNvPr>
          <p:cNvCxnSpPr>
            <a:cxnSpLocks/>
          </p:cNvCxnSpPr>
          <p:nvPr/>
        </p:nvCxnSpPr>
        <p:spPr>
          <a:xfrm>
            <a:off x="3425780" y="824244"/>
            <a:ext cx="0" cy="48424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0DF266-13E5-429D-AD2D-031BB4C6B220}"/>
              </a:ext>
            </a:extLst>
          </p:cNvPr>
          <p:cNvCxnSpPr>
            <a:cxnSpLocks/>
          </p:cNvCxnSpPr>
          <p:nvPr/>
        </p:nvCxnSpPr>
        <p:spPr>
          <a:xfrm flipH="1">
            <a:off x="3425781" y="5677434"/>
            <a:ext cx="8603087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B6AFA9-D141-4A9E-9D01-DEB0E02299F9}"/>
              </a:ext>
            </a:extLst>
          </p:cNvPr>
          <p:cNvCxnSpPr>
            <a:cxnSpLocks/>
          </p:cNvCxnSpPr>
          <p:nvPr/>
        </p:nvCxnSpPr>
        <p:spPr>
          <a:xfrm>
            <a:off x="3433292" y="1015665"/>
            <a:ext cx="815592" cy="11311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9F03FD-3FF9-45BD-B3EB-53622093AF2C}"/>
              </a:ext>
            </a:extLst>
          </p:cNvPr>
          <p:cNvCxnSpPr>
            <a:cxnSpLocks/>
          </p:cNvCxnSpPr>
          <p:nvPr/>
        </p:nvCxnSpPr>
        <p:spPr>
          <a:xfrm flipH="1">
            <a:off x="9558034" y="4752301"/>
            <a:ext cx="110758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628D0F-EFAC-47EA-9267-A8F826FD07CC}"/>
              </a:ext>
            </a:extLst>
          </p:cNvPr>
          <p:cNvCxnSpPr>
            <a:cxnSpLocks/>
          </p:cNvCxnSpPr>
          <p:nvPr/>
        </p:nvCxnSpPr>
        <p:spPr>
          <a:xfrm flipH="1" flipV="1">
            <a:off x="7325686" y="2121723"/>
            <a:ext cx="2240924" cy="2620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BFAC9A-5EA0-43F8-B4E3-6F2D10F3FFBD}"/>
              </a:ext>
            </a:extLst>
          </p:cNvPr>
          <p:cNvCxnSpPr>
            <a:cxnSpLocks/>
          </p:cNvCxnSpPr>
          <p:nvPr/>
        </p:nvCxnSpPr>
        <p:spPr>
          <a:xfrm flipH="1" flipV="1">
            <a:off x="4239224" y="2141041"/>
            <a:ext cx="3116686" cy="214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F4B13-A1F2-4057-BBD9-81A167FC9ECE}"/>
              </a:ext>
            </a:extLst>
          </p:cNvPr>
          <p:cNvCxnSpPr>
            <a:cxnSpLocks/>
          </p:cNvCxnSpPr>
          <p:nvPr/>
        </p:nvCxnSpPr>
        <p:spPr>
          <a:xfrm>
            <a:off x="10652967" y="4752303"/>
            <a:ext cx="756868" cy="72336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9CEC89-E337-41AC-A3D2-B2AB3A591674}"/>
              </a:ext>
            </a:extLst>
          </p:cNvPr>
          <p:cNvSpPr txBox="1"/>
          <p:nvPr/>
        </p:nvSpPr>
        <p:spPr>
          <a:xfrm>
            <a:off x="1815917" y="436365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Freezing point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E6AE8F-0FB4-4A48-92E4-2B4BC9874CBA}"/>
              </a:ext>
            </a:extLst>
          </p:cNvPr>
          <p:cNvCxnSpPr>
            <a:cxnSpLocks/>
          </p:cNvCxnSpPr>
          <p:nvPr/>
        </p:nvCxnSpPr>
        <p:spPr>
          <a:xfrm>
            <a:off x="1777280" y="4739422"/>
            <a:ext cx="1609863" cy="1287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135C1-7C44-41B4-8668-089101D808EB}"/>
              </a:ext>
            </a:extLst>
          </p:cNvPr>
          <p:cNvSpPr txBox="1"/>
          <p:nvPr/>
        </p:nvSpPr>
        <p:spPr>
          <a:xfrm>
            <a:off x="1652972" y="175239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Condensing point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94F490-C621-42D4-8BD4-069A6BDD2226}"/>
              </a:ext>
            </a:extLst>
          </p:cNvPr>
          <p:cNvCxnSpPr>
            <a:cxnSpLocks/>
          </p:cNvCxnSpPr>
          <p:nvPr/>
        </p:nvCxnSpPr>
        <p:spPr>
          <a:xfrm>
            <a:off x="1794450" y="2128162"/>
            <a:ext cx="1609863" cy="128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1561915-93A7-40FC-9A35-93C838932340}"/>
              </a:ext>
            </a:extLst>
          </p:cNvPr>
          <p:cNvSpPr txBox="1"/>
          <p:nvPr/>
        </p:nvSpPr>
        <p:spPr>
          <a:xfrm>
            <a:off x="3820726" y="1180565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6229E4-A2E9-4CCF-BE04-D8AB222672EC}"/>
              </a:ext>
            </a:extLst>
          </p:cNvPr>
          <p:cNvSpPr txBox="1"/>
          <p:nvPr/>
        </p:nvSpPr>
        <p:spPr>
          <a:xfrm>
            <a:off x="5383317" y="1737865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FB27D2-C1FD-4FCB-9A54-211E0C1C2CDF}"/>
              </a:ext>
            </a:extLst>
          </p:cNvPr>
          <p:cNvSpPr txBox="1"/>
          <p:nvPr/>
        </p:nvSpPr>
        <p:spPr>
          <a:xfrm>
            <a:off x="8566568" y="3059668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D160D8-B4DC-4F97-B2F1-60EAEE65B63B}"/>
              </a:ext>
            </a:extLst>
          </p:cNvPr>
          <p:cNvSpPr txBox="1"/>
          <p:nvPr/>
        </p:nvSpPr>
        <p:spPr>
          <a:xfrm>
            <a:off x="9959419" y="4331440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14A5D3-1BC6-42FB-8D38-560AB723F869}"/>
              </a:ext>
            </a:extLst>
          </p:cNvPr>
          <p:cNvSpPr txBox="1"/>
          <p:nvPr/>
        </p:nvSpPr>
        <p:spPr>
          <a:xfrm>
            <a:off x="11031401" y="4782477"/>
            <a:ext cx="304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8D6ECD-AED2-4CCC-AFBF-AC73A38EABF8}"/>
              </a:ext>
            </a:extLst>
          </p:cNvPr>
          <p:cNvCxnSpPr>
            <a:cxnSpLocks/>
          </p:cNvCxnSpPr>
          <p:nvPr/>
        </p:nvCxnSpPr>
        <p:spPr>
          <a:xfrm>
            <a:off x="1753657" y="5537846"/>
            <a:ext cx="1609863" cy="12879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A467EF3-EDA8-41D5-96A7-D160131F5E84}"/>
              </a:ext>
            </a:extLst>
          </p:cNvPr>
          <p:cNvSpPr txBox="1"/>
          <p:nvPr/>
        </p:nvSpPr>
        <p:spPr>
          <a:xfrm>
            <a:off x="1700011" y="5152548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 zero Kelvin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081F81-FD4F-4356-A944-2C021978A161}"/>
              </a:ext>
            </a:extLst>
          </p:cNvPr>
          <p:cNvSpPr txBox="1"/>
          <p:nvPr/>
        </p:nvSpPr>
        <p:spPr>
          <a:xfrm>
            <a:off x="3973132" y="90149"/>
            <a:ext cx="674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Cooling Curve for ANY substance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BD226-56D6-453C-A92F-6357C6D16040}"/>
              </a:ext>
            </a:extLst>
          </p:cNvPr>
          <p:cNvSpPr txBox="1"/>
          <p:nvPr/>
        </p:nvSpPr>
        <p:spPr>
          <a:xfrm>
            <a:off x="3541684" y="6278717"/>
            <a:ext cx="831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being removed at a constant/uniform rate over time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BED4C5-2B72-47E5-B26E-CC51907C8950}"/>
              </a:ext>
            </a:extLst>
          </p:cNvPr>
          <p:cNvSpPr txBox="1"/>
          <p:nvPr/>
        </p:nvSpPr>
        <p:spPr>
          <a:xfrm>
            <a:off x="328411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B23E7A-934A-4DA8-BE4B-22311F89F5C6}"/>
              </a:ext>
            </a:extLst>
          </p:cNvPr>
          <p:cNvSpPr txBox="1"/>
          <p:nvPr/>
        </p:nvSpPr>
        <p:spPr>
          <a:xfrm>
            <a:off x="4360440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52C9F7-27DB-41D4-9AE7-D9171E9ABCB0}"/>
              </a:ext>
            </a:extLst>
          </p:cNvPr>
          <p:cNvSpPr txBox="1"/>
          <p:nvPr/>
        </p:nvSpPr>
        <p:spPr>
          <a:xfrm>
            <a:off x="7160589" y="5666151"/>
            <a:ext cx="39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AA2A9E-0DE0-4DBA-8403-19F6E9A395E2}"/>
              </a:ext>
            </a:extLst>
          </p:cNvPr>
          <p:cNvSpPr txBox="1"/>
          <p:nvPr/>
        </p:nvSpPr>
        <p:spPr>
          <a:xfrm>
            <a:off x="9362711" y="5723133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F38514-D5E9-4090-8120-0782B576867F}"/>
              </a:ext>
            </a:extLst>
          </p:cNvPr>
          <p:cNvSpPr txBox="1"/>
          <p:nvPr/>
        </p:nvSpPr>
        <p:spPr>
          <a:xfrm>
            <a:off x="10457644" y="56960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41CFC4-F711-4144-BA7B-0984AB909D37}"/>
              </a:ext>
            </a:extLst>
          </p:cNvPr>
          <p:cNvSpPr txBox="1"/>
          <p:nvPr/>
        </p:nvSpPr>
        <p:spPr>
          <a:xfrm>
            <a:off x="932386" y="679423"/>
            <a:ext cx="582211" cy="4842457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6B9D93-9C80-4DF0-A412-98025ED1CAAF}"/>
              </a:ext>
            </a:extLst>
          </p:cNvPr>
          <p:cNvCxnSpPr>
            <a:cxnSpLocks/>
          </p:cNvCxnSpPr>
          <p:nvPr/>
        </p:nvCxnSpPr>
        <p:spPr>
          <a:xfrm>
            <a:off x="1223491" y="5233041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81A249-BA10-48C0-8E01-8749A1F82E1A}"/>
              </a:ext>
            </a:extLst>
          </p:cNvPr>
          <p:cNvCxnSpPr>
            <a:cxnSpLocks/>
          </p:cNvCxnSpPr>
          <p:nvPr/>
        </p:nvCxnSpPr>
        <p:spPr>
          <a:xfrm rot="5400000" flipV="1">
            <a:off x="10912928" y="6238670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EA2B15B-E5C0-4A7A-B9D2-717D788A2DCD}"/>
              </a:ext>
            </a:extLst>
          </p:cNvPr>
          <p:cNvSpPr txBox="1"/>
          <p:nvPr/>
        </p:nvSpPr>
        <p:spPr>
          <a:xfrm>
            <a:off x="0" y="0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52780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1FDE7D-ABB1-448B-B24B-DB4FED35961E}"/>
              </a:ext>
            </a:extLst>
          </p:cNvPr>
          <p:cNvCxnSpPr>
            <a:cxnSpLocks/>
          </p:cNvCxnSpPr>
          <p:nvPr/>
        </p:nvCxnSpPr>
        <p:spPr>
          <a:xfrm>
            <a:off x="3425780" y="824244"/>
            <a:ext cx="0" cy="48424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0DF266-13E5-429D-AD2D-031BB4C6B220}"/>
              </a:ext>
            </a:extLst>
          </p:cNvPr>
          <p:cNvCxnSpPr>
            <a:cxnSpLocks/>
          </p:cNvCxnSpPr>
          <p:nvPr/>
        </p:nvCxnSpPr>
        <p:spPr>
          <a:xfrm flipH="1">
            <a:off x="3425781" y="5677434"/>
            <a:ext cx="8603087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B6AFA9-D141-4A9E-9D01-DEB0E02299F9}"/>
              </a:ext>
            </a:extLst>
          </p:cNvPr>
          <p:cNvCxnSpPr>
            <a:cxnSpLocks/>
          </p:cNvCxnSpPr>
          <p:nvPr/>
        </p:nvCxnSpPr>
        <p:spPr>
          <a:xfrm>
            <a:off x="3433292" y="1015665"/>
            <a:ext cx="815592" cy="11311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D9F03FD-3FF9-45BD-B3EB-53622093AF2C}"/>
              </a:ext>
            </a:extLst>
          </p:cNvPr>
          <p:cNvCxnSpPr>
            <a:cxnSpLocks/>
          </p:cNvCxnSpPr>
          <p:nvPr/>
        </p:nvCxnSpPr>
        <p:spPr>
          <a:xfrm flipH="1">
            <a:off x="9558034" y="4752301"/>
            <a:ext cx="110758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628D0F-EFAC-47EA-9267-A8F826FD07CC}"/>
              </a:ext>
            </a:extLst>
          </p:cNvPr>
          <p:cNvCxnSpPr>
            <a:cxnSpLocks/>
          </p:cNvCxnSpPr>
          <p:nvPr/>
        </p:nvCxnSpPr>
        <p:spPr>
          <a:xfrm flipH="1" flipV="1">
            <a:off x="7325686" y="2121723"/>
            <a:ext cx="2240924" cy="2620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BFAC9A-5EA0-43F8-B4E3-6F2D10F3FFBD}"/>
              </a:ext>
            </a:extLst>
          </p:cNvPr>
          <p:cNvCxnSpPr>
            <a:cxnSpLocks/>
          </p:cNvCxnSpPr>
          <p:nvPr/>
        </p:nvCxnSpPr>
        <p:spPr>
          <a:xfrm flipH="1" flipV="1">
            <a:off x="4239224" y="2141041"/>
            <a:ext cx="3116686" cy="214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CDF4B13-A1F2-4057-BBD9-81A167FC9ECE}"/>
              </a:ext>
            </a:extLst>
          </p:cNvPr>
          <p:cNvCxnSpPr>
            <a:cxnSpLocks/>
          </p:cNvCxnSpPr>
          <p:nvPr/>
        </p:nvCxnSpPr>
        <p:spPr>
          <a:xfrm>
            <a:off x="10652967" y="4752303"/>
            <a:ext cx="756868" cy="723368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9CEC89-E337-41AC-A3D2-B2AB3A591674}"/>
              </a:ext>
            </a:extLst>
          </p:cNvPr>
          <p:cNvSpPr txBox="1"/>
          <p:nvPr/>
        </p:nvSpPr>
        <p:spPr>
          <a:xfrm>
            <a:off x="1815917" y="436365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 OR 273 K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E6AE8F-0FB4-4A48-92E4-2B4BC9874CBA}"/>
              </a:ext>
            </a:extLst>
          </p:cNvPr>
          <p:cNvCxnSpPr>
            <a:cxnSpLocks/>
          </p:cNvCxnSpPr>
          <p:nvPr/>
        </p:nvCxnSpPr>
        <p:spPr>
          <a:xfrm>
            <a:off x="1777280" y="4739422"/>
            <a:ext cx="1609863" cy="12879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135C1-7C44-41B4-8668-089101D808EB}"/>
              </a:ext>
            </a:extLst>
          </p:cNvPr>
          <p:cNvSpPr txBox="1"/>
          <p:nvPr/>
        </p:nvSpPr>
        <p:spPr>
          <a:xfrm>
            <a:off x="1652972" y="1752391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°</a:t>
            </a:r>
            <a:r>
              <a:rPr lang="en-US" dirty="0">
                <a:solidFill>
                  <a:srgbClr val="FF0000"/>
                </a:solidFill>
              </a:rPr>
              <a:t>C OR 373 K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294F490-C621-42D4-8BD4-069A6BDD2226}"/>
              </a:ext>
            </a:extLst>
          </p:cNvPr>
          <p:cNvCxnSpPr>
            <a:cxnSpLocks/>
          </p:cNvCxnSpPr>
          <p:nvPr/>
        </p:nvCxnSpPr>
        <p:spPr>
          <a:xfrm>
            <a:off x="1794450" y="2128162"/>
            <a:ext cx="1609863" cy="128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1561915-93A7-40FC-9A35-93C838932340}"/>
              </a:ext>
            </a:extLst>
          </p:cNvPr>
          <p:cNvSpPr txBox="1"/>
          <p:nvPr/>
        </p:nvSpPr>
        <p:spPr>
          <a:xfrm>
            <a:off x="3787678" y="964318"/>
            <a:ext cx="174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STEAM COOLING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6229E4-A2E9-4CCF-BE04-D8AB222672EC}"/>
              </a:ext>
            </a:extLst>
          </p:cNvPr>
          <p:cNvSpPr txBox="1"/>
          <p:nvPr/>
        </p:nvSpPr>
        <p:spPr>
          <a:xfrm>
            <a:off x="4441602" y="1775793"/>
            <a:ext cx="3109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STEAM TO LIQUID WATER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FB27D2-C1FD-4FCB-9A54-211E0C1C2CDF}"/>
              </a:ext>
            </a:extLst>
          </p:cNvPr>
          <p:cNvSpPr txBox="1"/>
          <p:nvPr/>
        </p:nvSpPr>
        <p:spPr>
          <a:xfrm>
            <a:off x="8362415" y="2915985"/>
            <a:ext cx="1809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WATER COOLING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D160D8-B4DC-4F97-B2F1-60EAEE65B63B}"/>
              </a:ext>
            </a:extLst>
          </p:cNvPr>
          <p:cNvSpPr txBox="1"/>
          <p:nvPr/>
        </p:nvSpPr>
        <p:spPr>
          <a:xfrm>
            <a:off x="9558033" y="4158671"/>
            <a:ext cx="1605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LIQUID TO FREEZING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14A5D3-1BC6-42FB-8D38-560AB723F869}"/>
              </a:ext>
            </a:extLst>
          </p:cNvPr>
          <p:cNvSpPr txBox="1"/>
          <p:nvPr/>
        </p:nvSpPr>
        <p:spPr>
          <a:xfrm>
            <a:off x="11031401" y="4654718"/>
            <a:ext cx="1213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ICE COOLING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8D6ECD-AED2-4CCC-AFBF-AC73A38EABF8}"/>
              </a:ext>
            </a:extLst>
          </p:cNvPr>
          <p:cNvCxnSpPr>
            <a:cxnSpLocks/>
          </p:cNvCxnSpPr>
          <p:nvPr/>
        </p:nvCxnSpPr>
        <p:spPr>
          <a:xfrm>
            <a:off x="1753657" y="5537846"/>
            <a:ext cx="1609863" cy="12879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9A467EF3-EDA8-41D5-96A7-D160131F5E84}"/>
              </a:ext>
            </a:extLst>
          </p:cNvPr>
          <p:cNvSpPr txBox="1"/>
          <p:nvPr/>
        </p:nvSpPr>
        <p:spPr>
          <a:xfrm>
            <a:off x="1700011" y="5152548"/>
            <a:ext cx="184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 zero Kelvin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081F81-FD4F-4356-A944-2C021978A161}"/>
              </a:ext>
            </a:extLst>
          </p:cNvPr>
          <p:cNvSpPr txBox="1"/>
          <p:nvPr/>
        </p:nvSpPr>
        <p:spPr>
          <a:xfrm>
            <a:off x="3973132" y="90149"/>
            <a:ext cx="6742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Cooling Curve for </a:t>
            </a:r>
            <a:r>
              <a:rPr lang="en-US" sz="36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BD226-56D6-453C-A92F-6357C6D16040}"/>
              </a:ext>
            </a:extLst>
          </p:cNvPr>
          <p:cNvSpPr txBox="1"/>
          <p:nvPr/>
        </p:nvSpPr>
        <p:spPr>
          <a:xfrm>
            <a:off x="3541684" y="6278717"/>
            <a:ext cx="8317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being removed at a constant/uniform rate over time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BED4C5-2B72-47E5-B26E-CC51907C8950}"/>
              </a:ext>
            </a:extLst>
          </p:cNvPr>
          <p:cNvSpPr txBox="1"/>
          <p:nvPr/>
        </p:nvSpPr>
        <p:spPr>
          <a:xfrm>
            <a:off x="3284115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EB23E7A-934A-4DA8-BE4B-22311F89F5C6}"/>
              </a:ext>
            </a:extLst>
          </p:cNvPr>
          <p:cNvSpPr txBox="1"/>
          <p:nvPr/>
        </p:nvSpPr>
        <p:spPr>
          <a:xfrm>
            <a:off x="4360440" y="57106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52C9F7-27DB-41D4-9AE7-D9171E9ABCB0}"/>
              </a:ext>
            </a:extLst>
          </p:cNvPr>
          <p:cNvSpPr txBox="1"/>
          <p:nvPr/>
        </p:nvSpPr>
        <p:spPr>
          <a:xfrm>
            <a:off x="7160589" y="5666151"/>
            <a:ext cx="39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0AA2A9E-0DE0-4DBA-8403-19F6E9A395E2}"/>
              </a:ext>
            </a:extLst>
          </p:cNvPr>
          <p:cNvSpPr txBox="1"/>
          <p:nvPr/>
        </p:nvSpPr>
        <p:spPr>
          <a:xfrm>
            <a:off x="9362711" y="5723133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F38514-D5E9-4090-8120-0782B576867F}"/>
              </a:ext>
            </a:extLst>
          </p:cNvPr>
          <p:cNvSpPr txBox="1"/>
          <p:nvPr/>
        </p:nvSpPr>
        <p:spPr>
          <a:xfrm>
            <a:off x="10457644" y="5696012"/>
            <a:ext cx="390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041CFC4-F711-4144-BA7B-0984AB909D37}"/>
              </a:ext>
            </a:extLst>
          </p:cNvPr>
          <p:cNvSpPr txBox="1"/>
          <p:nvPr/>
        </p:nvSpPr>
        <p:spPr>
          <a:xfrm>
            <a:off x="932386" y="679423"/>
            <a:ext cx="582211" cy="4842457"/>
          </a:xfrm>
          <a:prstGeom prst="rect">
            <a:avLst/>
          </a:prstGeom>
          <a:noFill/>
        </p:spPr>
        <p:txBody>
          <a:bodyPr vert="wordArtVert" wrap="square" rtlCol="0" anchor="ctr" anchorCtr="1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6B9D93-9C80-4DF0-A412-98025ED1CAAF}"/>
              </a:ext>
            </a:extLst>
          </p:cNvPr>
          <p:cNvCxnSpPr>
            <a:cxnSpLocks/>
          </p:cNvCxnSpPr>
          <p:nvPr/>
        </p:nvCxnSpPr>
        <p:spPr>
          <a:xfrm>
            <a:off x="1223491" y="5233041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81A249-BA10-48C0-8E01-8749A1F82E1A}"/>
              </a:ext>
            </a:extLst>
          </p:cNvPr>
          <p:cNvCxnSpPr>
            <a:cxnSpLocks/>
          </p:cNvCxnSpPr>
          <p:nvPr/>
        </p:nvCxnSpPr>
        <p:spPr>
          <a:xfrm rot="5400000" flipV="1">
            <a:off x="10912928" y="6238670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EA2B15B-E5C0-4A7A-B9D2-717D788A2DCD}"/>
              </a:ext>
            </a:extLst>
          </p:cNvPr>
          <p:cNvSpPr txBox="1"/>
          <p:nvPr/>
        </p:nvSpPr>
        <p:spPr>
          <a:xfrm>
            <a:off x="0" y="0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41652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5E1BDCA-03DD-4967-8243-5E6F5CE2F19E}"/>
              </a:ext>
            </a:extLst>
          </p:cNvPr>
          <p:cNvSpPr/>
          <p:nvPr/>
        </p:nvSpPr>
        <p:spPr>
          <a:xfrm>
            <a:off x="1468225" y="2885185"/>
            <a:ext cx="1931831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56EDAA8-0A0E-4100-BE0F-74BE14D6B5EC}"/>
              </a:ext>
            </a:extLst>
          </p:cNvPr>
          <p:cNvCxnSpPr>
            <a:stCxn id="2" idx="2"/>
            <a:endCxn id="3" idx="2"/>
          </p:cNvCxnSpPr>
          <p:nvPr/>
        </p:nvCxnSpPr>
        <p:spPr>
          <a:xfrm flipH="1">
            <a:off x="1468193" y="3104126"/>
            <a:ext cx="32" cy="188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665A278-B709-480E-A48B-DDBD76CDC72D}"/>
              </a:ext>
            </a:extLst>
          </p:cNvPr>
          <p:cNvSpPr/>
          <p:nvPr/>
        </p:nvSpPr>
        <p:spPr>
          <a:xfrm>
            <a:off x="1468223" y="4495044"/>
            <a:ext cx="1931818" cy="53876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66D653D-C1AB-49CD-8C54-EF8614AF745A}"/>
              </a:ext>
            </a:extLst>
          </p:cNvPr>
          <p:cNvSpPr/>
          <p:nvPr/>
        </p:nvSpPr>
        <p:spPr>
          <a:xfrm>
            <a:off x="1468193" y="4773013"/>
            <a:ext cx="1931831" cy="437881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4512668-3722-421F-8429-0A59A3B6FFBD}"/>
              </a:ext>
            </a:extLst>
          </p:cNvPr>
          <p:cNvCxnSpPr/>
          <p:nvPr/>
        </p:nvCxnSpPr>
        <p:spPr>
          <a:xfrm flipH="1">
            <a:off x="3400054" y="3104126"/>
            <a:ext cx="1" cy="192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3B012C62-8C56-4CBA-A84A-424FD0D62861}"/>
              </a:ext>
            </a:extLst>
          </p:cNvPr>
          <p:cNvSpPr/>
          <p:nvPr/>
        </p:nvSpPr>
        <p:spPr>
          <a:xfrm>
            <a:off x="1468193" y="4267517"/>
            <a:ext cx="1931831" cy="437881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BC3ED4-B7B4-44E7-8C95-6028EA0C3B91}"/>
              </a:ext>
            </a:extLst>
          </p:cNvPr>
          <p:cNvSpPr txBox="1"/>
          <p:nvPr/>
        </p:nvSpPr>
        <p:spPr>
          <a:xfrm>
            <a:off x="167427" y="5336355"/>
            <a:ext cx="5125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Water in a beaker, open to the air will evaporate.  Hotter evaporates faster, colder evaporates slower.</a:t>
            </a:r>
          </a:p>
          <a:p>
            <a:endParaRPr lang="en-US" dirty="0"/>
          </a:p>
          <a:p>
            <a:r>
              <a:rPr lang="en-US" dirty="0"/>
              <a:t>The molecules of water stick together “tightly” due to strong intermolecular attractions. 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44E2795-A03C-4F40-935B-A87702637492}"/>
              </a:ext>
            </a:extLst>
          </p:cNvPr>
          <p:cNvSpPr/>
          <p:nvPr/>
        </p:nvSpPr>
        <p:spPr>
          <a:xfrm>
            <a:off x="7774610" y="2885185"/>
            <a:ext cx="1931831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5BED5-3E7B-4D59-87AD-C46CB7737472}"/>
              </a:ext>
            </a:extLst>
          </p:cNvPr>
          <p:cNvCxnSpPr>
            <a:stCxn id="13" idx="2"/>
            <a:endCxn id="16" idx="2"/>
          </p:cNvCxnSpPr>
          <p:nvPr/>
        </p:nvCxnSpPr>
        <p:spPr>
          <a:xfrm flipH="1">
            <a:off x="7774578" y="3104126"/>
            <a:ext cx="32" cy="1887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E06B926-6B18-46EA-863B-BBE3C7A76D73}"/>
              </a:ext>
            </a:extLst>
          </p:cNvPr>
          <p:cNvSpPr/>
          <p:nvPr/>
        </p:nvSpPr>
        <p:spPr>
          <a:xfrm>
            <a:off x="7774608" y="4495044"/>
            <a:ext cx="1931818" cy="5387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3CEC34-EFB2-4BEC-841A-1F2440CC7FD4}"/>
              </a:ext>
            </a:extLst>
          </p:cNvPr>
          <p:cNvSpPr/>
          <p:nvPr/>
        </p:nvSpPr>
        <p:spPr>
          <a:xfrm>
            <a:off x="7774578" y="4773013"/>
            <a:ext cx="1931831" cy="4378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C1C51A-FC2C-4045-B832-5066CAD2C9DF}"/>
              </a:ext>
            </a:extLst>
          </p:cNvPr>
          <p:cNvCxnSpPr/>
          <p:nvPr/>
        </p:nvCxnSpPr>
        <p:spPr>
          <a:xfrm flipH="1">
            <a:off x="9706439" y="3104126"/>
            <a:ext cx="1" cy="192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EDF03589-CFB6-42AB-8CD4-31DBE0346016}"/>
              </a:ext>
            </a:extLst>
          </p:cNvPr>
          <p:cNvSpPr/>
          <p:nvPr/>
        </p:nvSpPr>
        <p:spPr>
          <a:xfrm>
            <a:off x="7774578" y="4267517"/>
            <a:ext cx="1931831" cy="4378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5854CFE-70DD-4176-9B53-91382D8E375F}"/>
              </a:ext>
            </a:extLst>
          </p:cNvPr>
          <p:cNvSpPr txBox="1"/>
          <p:nvPr/>
        </p:nvSpPr>
        <p:spPr>
          <a:xfrm>
            <a:off x="5911403" y="5380672"/>
            <a:ext cx="62804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Nail Polish Remover (acetone) in a beaker, open to the air will evaporate.  Hotter evaporates faster, colder evaporates slower.</a:t>
            </a:r>
          </a:p>
          <a:p>
            <a:endParaRPr lang="en-US" dirty="0"/>
          </a:p>
          <a:p>
            <a:r>
              <a:rPr lang="en-US" dirty="0"/>
              <a:t>The molecules of acetone stick together less tightly due to weaker intermolecular attractions.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1031F4-B4CF-4C21-8F77-8CE5222AE25A}"/>
              </a:ext>
            </a:extLst>
          </p:cNvPr>
          <p:cNvSpPr txBox="1"/>
          <p:nvPr/>
        </p:nvSpPr>
        <p:spPr>
          <a:xfrm>
            <a:off x="0" y="0"/>
            <a:ext cx="12191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Room temperature, approximately 25</a:t>
            </a:r>
            <a:r>
              <a:rPr lang="en-US" sz="32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water will evaporate into the air over several hours.  The nail polish remover will evaporate much quicker (that’s why it smells almost immediately, it turns into a gas so quickly).  </a:t>
            </a:r>
          </a:p>
        </p:txBody>
      </p:sp>
    </p:spTree>
    <p:extLst>
      <p:ext uri="{BB962C8B-B14F-4D97-AF65-F5344CB8AC3E}">
        <p14:creationId xmlns:p14="http://schemas.microsoft.com/office/powerpoint/2010/main" val="87804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89440E-FFEE-4711-9741-2CBECD896F1D}"/>
              </a:ext>
            </a:extLst>
          </p:cNvPr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easily, or quickly, liquids evaporate is measured by vapor pressure.  It has weird metric units that you never heard of, but so what?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41E91A-6720-49F8-A781-24036D077162}"/>
              </a:ext>
            </a:extLst>
          </p:cNvPr>
          <p:cNvSpPr/>
          <p:nvPr/>
        </p:nvSpPr>
        <p:spPr>
          <a:xfrm>
            <a:off x="1429588" y="4078129"/>
            <a:ext cx="1931831" cy="4378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A2994F-ED21-4CFC-9E87-602C55AF7D04}"/>
              </a:ext>
            </a:extLst>
          </p:cNvPr>
          <p:cNvCxnSpPr>
            <a:cxnSpLocks/>
            <a:stCxn id="3" idx="2"/>
            <a:endCxn id="6" idx="2"/>
          </p:cNvCxnSpPr>
          <p:nvPr/>
        </p:nvCxnSpPr>
        <p:spPr>
          <a:xfrm flipH="1">
            <a:off x="1429556" y="4297070"/>
            <a:ext cx="32" cy="1966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0D0AA20-D3C1-4403-B7C6-E8F2BD45D424}"/>
              </a:ext>
            </a:extLst>
          </p:cNvPr>
          <p:cNvSpPr/>
          <p:nvPr/>
        </p:nvSpPr>
        <p:spPr>
          <a:xfrm>
            <a:off x="1429586" y="5687988"/>
            <a:ext cx="1931818" cy="538765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E4EB858-F412-4132-AB64-BB55722BDB07}"/>
              </a:ext>
            </a:extLst>
          </p:cNvPr>
          <p:cNvSpPr/>
          <p:nvPr/>
        </p:nvSpPr>
        <p:spPr>
          <a:xfrm>
            <a:off x="1429556" y="6123904"/>
            <a:ext cx="1931831" cy="279934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769FB57-D3BB-430B-BAA6-B7598BB3C2A2}"/>
              </a:ext>
            </a:extLst>
          </p:cNvPr>
          <p:cNvCxnSpPr/>
          <p:nvPr/>
        </p:nvCxnSpPr>
        <p:spPr>
          <a:xfrm flipH="1">
            <a:off x="3361417" y="4297070"/>
            <a:ext cx="1" cy="192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C8BB30D-8170-46F9-91B5-7D80E406BD68}"/>
              </a:ext>
            </a:extLst>
          </p:cNvPr>
          <p:cNvSpPr/>
          <p:nvPr/>
        </p:nvSpPr>
        <p:spPr>
          <a:xfrm>
            <a:off x="1429556" y="5460461"/>
            <a:ext cx="1931831" cy="437881"/>
          </a:xfrm>
          <a:prstGeom prst="ellipse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37237A6-D25B-4F94-97FF-10A4D576C5F9}"/>
              </a:ext>
            </a:extLst>
          </p:cNvPr>
          <p:cNvCxnSpPr>
            <a:cxnSpLocks/>
          </p:cNvCxnSpPr>
          <p:nvPr/>
        </p:nvCxnSpPr>
        <p:spPr>
          <a:xfrm>
            <a:off x="746975" y="6465195"/>
            <a:ext cx="3387143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elay 13">
            <a:extLst>
              <a:ext uri="{FF2B5EF4-FFF2-40B4-BE49-F238E27FC236}">
                <a16:creationId xmlns:a16="http://schemas.microsoft.com/office/drawing/2014/main" id="{7B981759-C621-4AA5-B12F-BBFFCF950CA3}"/>
              </a:ext>
            </a:extLst>
          </p:cNvPr>
          <p:cNvSpPr/>
          <p:nvPr/>
        </p:nvSpPr>
        <p:spPr>
          <a:xfrm rot="16200000">
            <a:off x="315536" y="2994568"/>
            <a:ext cx="4250020" cy="2691215"/>
          </a:xfrm>
          <a:prstGeom prst="flowChartDelay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8DDF3B-8D4C-404E-B658-33646A2FD36D}"/>
              </a:ext>
            </a:extLst>
          </p:cNvPr>
          <p:cNvSpPr txBox="1"/>
          <p:nvPr/>
        </p:nvSpPr>
        <p:spPr>
          <a:xfrm>
            <a:off x="4598530" y="1287244"/>
            <a:ext cx="761463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 is the EXTRA PRESSURE created by the evaporation of</a:t>
            </a:r>
            <a:br>
              <a:rPr lang="en-US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liquid in a CLOSED SYSTEM (like under a glass dome). 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air pressure outside the dome = the air pressure inside the dome.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liquid starts to evaporate, there is new pressure caused by the extra particles of gas that are now in the closed system.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colder this system is, the less evaporation there is, the less extra pressure inside this glass dome will be measurable. 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hotter this system is, the more evaporation will occur, and the vapor pressure increases.  Hot enough, the extra pressure becomes so great, the dome might even explode. 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 is affected by TEMPERATURE and INTERMOLECULAR ATTRACTIONS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F8070E-0895-41A4-BFE5-82F03B5F6AB9}"/>
              </a:ext>
            </a:extLst>
          </p:cNvPr>
          <p:cNvCxnSpPr/>
          <p:nvPr/>
        </p:nvCxnSpPr>
        <p:spPr>
          <a:xfrm flipH="1" flipV="1">
            <a:off x="1764206" y="3618963"/>
            <a:ext cx="154746" cy="2069025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650A2D2-D596-41EE-9851-D34967C0D058}"/>
              </a:ext>
            </a:extLst>
          </p:cNvPr>
          <p:cNvCxnSpPr>
            <a:cxnSpLocks/>
          </p:cNvCxnSpPr>
          <p:nvPr/>
        </p:nvCxnSpPr>
        <p:spPr>
          <a:xfrm flipV="1">
            <a:off x="1942879" y="3400173"/>
            <a:ext cx="27504" cy="2446988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A5F099-6A23-46F0-AB59-62086F82FBD8}"/>
              </a:ext>
            </a:extLst>
          </p:cNvPr>
          <p:cNvCxnSpPr>
            <a:cxnSpLocks/>
          </p:cNvCxnSpPr>
          <p:nvPr/>
        </p:nvCxnSpPr>
        <p:spPr>
          <a:xfrm flipH="1" flipV="1">
            <a:off x="2121709" y="3400173"/>
            <a:ext cx="230516" cy="2241666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B10AA12-3603-42E7-A988-4BE3859B9B70}"/>
              </a:ext>
            </a:extLst>
          </p:cNvPr>
          <p:cNvCxnSpPr>
            <a:cxnSpLocks/>
          </p:cNvCxnSpPr>
          <p:nvPr/>
        </p:nvCxnSpPr>
        <p:spPr>
          <a:xfrm flipV="1">
            <a:off x="2376152" y="3928056"/>
            <a:ext cx="6373" cy="2217133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083F4F9-F265-441D-BE16-B722F1033545}"/>
              </a:ext>
            </a:extLst>
          </p:cNvPr>
          <p:cNvCxnSpPr>
            <a:cxnSpLocks/>
          </p:cNvCxnSpPr>
          <p:nvPr/>
        </p:nvCxnSpPr>
        <p:spPr>
          <a:xfrm flipH="1" flipV="1">
            <a:off x="1561449" y="3618963"/>
            <a:ext cx="967103" cy="2678626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9D7C0CD-D2CF-4979-957E-D5AA9A1758BE}"/>
              </a:ext>
            </a:extLst>
          </p:cNvPr>
          <p:cNvCxnSpPr>
            <a:cxnSpLocks/>
          </p:cNvCxnSpPr>
          <p:nvPr/>
        </p:nvCxnSpPr>
        <p:spPr>
          <a:xfrm flipV="1">
            <a:off x="2680952" y="3963326"/>
            <a:ext cx="397249" cy="2486664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3507B3B-CBF6-4F4D-A7AE-622FA2B55FD3}"/>
              </a:ext>
            </a:extLst>
          </p:cNvPr>
          <p:cNvCxnSpPr>
            <a:cxnSpLocks/>
          </p:cNvCxnSpPr>
          <p:nvPr/>
        </p:nvCxnSpPr>
        <p:spPr>
          <a:xfrm flipV="1">
            <a:off x="2833352" y="3928056"/>
            <a:ext cx="509903" cy="2674334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1BB2FA01-4096-453F-8DB4-1D9BE29AE96C}"/>
              </a:ext>
            </a:extLst>
          </p:cNvPr>
          <p:cNvSpPr txBox="1"/>
          <p:nvPr/>
        </p:nvSpPr>
        <p:spPr>
          <a:xfrm>
            <a:off x="45586" y="2259820"/>
            <a:ext cx="1402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Air pressure outside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EF7896-3E64-4EB6-BCE2-6320CF131A2F}"/>
              </a:ext>
            </a:extLst>
          </p:cNvPr>
          <p:cNvSpPr txBox="1"/>
          <p:nvPr/>
        </p:nvSpPr>
        <p:spPr>
          <a:xfrm>
            <a:off x="1715275" y="2444278"/>
            <a:ext cx="1402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Air pressure inside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7B75F2-FAB4-465D-B8AC-445689940D9B}"/>
              </a:ext>
            </a:extLst>
          </p:cNvPr>
          <p:cNvSpPr txBox="1"/>
          <p:nvPr/>
        </p:nvSpPr>
        <p:spPr>
          <a:xfrm>
            <a:off x="2085104" y="3008552"/>
            <a:ext cx="1599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Extra pressure caused by evaporation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BA61C11-6CBE-426D-B190-6984DD11B22D}"/>
              </a:ext>
            </a:extLst>
          </p:cNvPr>
          <p:cNvCxnSpPr>
            <a:cxnSpLocks/>
          </p:cNvCxnSpPr>
          <p:nvPr/>
        </p:nvCxnSpPr>
        <p:spPr>
          <a:xfrm flipV="1">
            <a:off x="2383990" y="3963317"/>
            <a:ext cx="397249" cy="2486664"/>
          </a:xfrm>
          <a:prstGeom prst="straightConnector1">
            <a:avLst/>
          </a:prstGeom>
          <a:ln>
            <a:solidFill>
              <a:srgbClr val="66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1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91FDE7D-ABB1-448B-B24B-DB4FED35961E}"/>
              </a:ext>
            </a:extLst>
          </p:cNvPr>
          <p:cNvCxnSpPr>
            <a:cxnSpLocks/>
          </p:cNvCxnSpPr>
          <p:nvPr/>
        </p:nvCxnSpPr>
        <p:spPr>
          <a:xfrm>
            <a:off x="2743205" y="824244"/>
            <a:ext cx="0" cy="484245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0DF266-13E5-429D-AD2D-031BB4C6B220}"/>
              </a:ext>
            </a:extLst>
          </p:cNvPr>
          <p:cNvCxnSpPr>
            <a:cxnSpLocks/>
          </p:cNvCxnSpPr>
          <p:nvPr/>
        </p:nvCxnSpPr>
        <p:spPr>
          <a:xfrm flipH="1">
            <a:off x="2743207" y="5677434"/>
            <a:ext cx="687731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59CEC89-E337-41AC-A3D2-B2AB3A591674}"/>
              </a:ext>
            </a:extLst>
          </p:cNvPr>
          <p:cNvSpPr txBox="1"/>
          <p:nvPr/>
        </p:nvSpPr>
        <p:spPr>
          <a:xfrm>
            <a:off x="1167868" y="5005520"/>
            <a:ext cx="1500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E6AE8F-0FB4-4A48-92E4-2B4BC9874CBA}"/>
              </a:ext>
            </a:extLst>
          </p:cNvPr>
          <p:cNvCxnSpPr>
            <a:cxnSpLocks/>
          </p:cNvCxnSpPr>
          <p:nvPr/>
        </p:nvCxnSpPr>
        <p:spPr>
          <a:xfrm>
            <a:off x="2110325" y="5312099"/>
            <a:ext cx="605307" cy="0"/>
          </a:xfrm>
          <a:prstGeom prst="straightConnector1">
            <a:avLst/>
          </a:prstGeom>
          <a:ln w="28575">
            <a:solidFill>
              <a:srgbClr val="800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3A135C1-7C44-41B4-8668-089101D808EB}"/>
              </a:ext>
            </a:extLst>
          </p:cNvPr>
          <p:cNvSpPr txBox="1"/>
          <p:nvPr/>
        </p:nvSpPr>
        <p:spPr>
          <a:xfrm>
            <a:off x="1672115" y="2833059"/>
            <a:ext cx="1043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101.3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A467EF3-EDA8-41D5-96A7-D160131F5E84}"/>
              </a:ext>
            </a:extLst>
          </p:cNvPr>
          <p:cNvSpPr txBox="1"/>
          <p:nvPr/>
        </p:nvSpPr>
        <p:spPr>
          <a:xfrm>
            <a:off x="1001743" y="5341826"/>
            <a:ext cx="1609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081F81-FD4F-4356-A944-2C021978A161}"/>
              </a:ext>
            </a:extLst>
          </p:cNvPr>
          <p:cNvSpPr txBox="1"/>
          <p:nvPr/>
        </p:nvSpPr>
        <p:spPr>
          <a:xfrm>
            <a:off x="3290557" y="90149"/>
            <a:ext cx="8218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 for </a:t>
            </a:r>
            <a:r>
              <a:rPr lang="en-US" sz="3600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(table H)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1ABD226-56D6-453C-A92F-6357C6D16040}"/>
              </a:ext>
            </a:extLst>
          </p:cNvPr>
          <p:cNvSpPr txBox="1"/>
          <p:nvPr/>
        </p:nvSpPr>
        <p:spPr>
          <a:xfrm>
            <a:off x="3316962" y="5995914"/>
            <a:ext cx="4984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in centigrade degrees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A81A249-BA10-48C0-8E01-8749A1F82E1A}"/>
              </a:ext>
            </a:extLst>
          </p:cNvPr>
          <p:cNvCxnSpPr>
            <a:cxnSpLocks/>
          </p:cNvCxnSpPr>
          <p:nvPr/>
        </p:nvCxnSpPr>
        <p:spPr>
          <a:xfrm rot="5400000" flipV="1">
            <a:off x="8229183" y="5955868"/>
            <a:ext cx="0" cy="54175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EA2B15B-E5C0-4A7A-B9D2-717D788A2DCD}"/>
              </a:ext>
            </a:extLst>
          </p:cNvPr>
          <p:cNvSpPr txBox="1"/>
          <p:nvPr/>
        </p:nvSpPr>
        <p:spPr>
          <a:xfrm>
            <a:off x="0" y="0"/>
            <a:ext cx="9323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230F55-71D8-40E5-B33F-11128BE093BF}"/>
              </a:ext>
            </a:extLst>
          </p:cNvPr>
          <p:cNvSpPr txBox="1"/>
          <p:nvPr/>
        </p:nvSpPr>
        <p:spPr>
          <a:xfrm>
            <a:off x="376045" y="3429000"/>
            <a:ext cx="1377300" cy="830997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pPr algn="r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A3F7718-8240-4052-B017-1CB241DC0A21}"/>
              </a:ext>
            </a:extLst>
          </p:cNvPr>
          <p:cNvCxnSpPr>
            <a:cxnSpLocks/>
          </p:cNvCxnSpPr>
          <p:nvPr/>
        </p:nvCxnSpPr>
        <p:spPr>
          <a:xfrm flipV="1">
            <a:off x="1672113" y="1150694"/>
            <a:ext cx="0" cy="416494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1FAF0FE-C194-4715-A550-89BE878F9459}"/>
              </a:ext>
            </a:extLst>
          </p:cNvPr>
          <p:cNvCxnSpPr>
            <a:cxnSpLocks/>
          </p:cNvCxnSpPr>
          <p:nvPr/>
        </p:nvCxnSpPr>
        <p:spPr>
          <a:xfrm>
            <a:off x="2074571" y="5659111"/>
            <a:ext cx="605307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36EFD8-826F-4E9E-9CB5-2DA254606FC1}"/>
              </a:ext>
            </a:extLst>
          </p:cNvPr>
          <p:cNvCxnSpPr>
            <a:cxnSpLocks/>
          </p:cNvCxnSpPr>
          <p:nvPr/>
        </p:nvCxnSpPr>
        <p:spPr>
          <a:xfrm>
            <a:off x="2083160" y="3245472"/>
            <a:ext cx="605307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C78244F-6BBB-4500-BDF6-3E7B2E937AB7}"/>
              </a:ext>
            </a:extLst>
          </p:cNvPr>
          <p:cNvCxnSpPr>
            <a:cxnSpLocks/>
          </p:cNvCxnSpPr>
          <p:nvPr/>
        </p:nvCxnSpPr>
        <p:spPr>
          <a:xfrm>
            <a:off x="2110529" y="1421781"/>
            <a:ext cx="605307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DFB9E21-0AA5-4AA2-8D31-27D40B28FEC6}"/>
              </a:ext>
            </a:extLst>
          </p:cNvPr>
          <p:cNvSpPr txBox="1"/>
          <p:nvPr/>
        </p:nvSpPr>
        <p:spPr>
          <a:xfrm>
            <a:off x="1717056" y="967015"/>
            <a:ext cx="1043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F451C27-856B-41A6-AC60-CEA90031CCA9}"/>
              </a:ext>
            </a:extLst>
          </p:cNvPr>
          <p:cNvSpPr/>
          <p:nvPr/>
        </p:nvSpPr>
        <p:spPr>
          <a:xfrm>
            <a:off x="1445670" y="849947"/>
            <a:ext cx="433471" cy="592432"/>
          </a:xfrm>
          <a:prstGeom prst="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B660B5E-7AA7-4930-BB67-BE95F9B125F3}"/>
              </a:ext>
            </a:extLst>
          </p:cNvPr>
          <p:cNvCxnSpPr/>
          <p:nvPr/>
        </p:nvCxnSpPr>
        <p:spPr>
          <a:xfrm>
            <a:off x="2760777" y="3245472"/>
            <a:ext cx="6293071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vapor pressure water curve">
            <a:extLst>
              <a:ext uri="{FF2B5EF4-FFF2-40B4-BE49-F238E27FC236}">
                <a16:creationId xmlns:a16="http://schemas.microsoft.com/office/drawing/2014/main" id="{91592023-9789-499E-B8C4-76810E5F31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6" t="25519" b="17762"/>
          <a:stretch/>
        </p:blipFill>
        <p:spPr bwMode="auto">
          <a:xfrm>
            <a:off x="2740285" y="1916436"/>
            <a:ext cx="6877301" cy="366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8F331E7-9514-41CC-AB3F-9202F14F92F4}"/>
              </a:ext>
            </a:extLst>
          </p:cNvPr>
          <p:cNvCxnSpPr/>
          <p:nvPr/>
        </p:nvCxnSpPr>
        <p:spPr>
          <a:xfrm>
            <a:off x="2760777" y="5337857"/>
            <a:ext cx="6293071" cy="0"/>
          </a:xfrm>
          <a:prstGeom prst="line">
            <a:avLst/>
          </a:prstGeom>
          <a:ln w="38100">
            <a:solidFill>
              <a:srgbClr val="8000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8853D67-CB1C-45ED-A496-B01A5EE9C788}"/>
              </a:ext>
            </a:extLst>
          </p:cNvPr>
          <p:cNvCxnSpPr/>
          <p:nvPr/>
        </p:nvCxnSpPr>
        <p:spPr>
          <a:xfrm>
            <a:off x="8066907" y="2743623"/>
            <a:ext cx="0" cy="2959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293E255E-2F30-435B-B64B-A4129E39EEEE}"/>
              </a:ext>
            </a:extLst>
          </p:cNvPr>
          <p:cNvSpPr txBox="1"/>
          <p:nvPr/>
        </p:nvSpPr>
        <p:spPr>
          <a:xfrm>
            <a:off x="7301903" y="5703615"/>
            <a:ext cx="999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89D3B46-874D-402C-8A89-01E9766A94A9}"/>
              </a:ext>
            </a:extLst>
          </p:cNvPr>
          <p:cNvCxnSpPr/>
          <p:nvPr/>
        </p:nvCxnSpPr>
        <p:spPr>
          <a:xfrm>
            <a:off x="5070187" y="2717442"/>
            <a:ext cx="0" cy="2959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2BE20900-1DB8-45ED-9FDD-2561325E7E5E}"/>
              </a:ext>
            </a:extLst>
          </p:cNvPr>
          <p:cNvSpPr txBox="1"/>
          <p:nvPr/>
        </p:nvSpPr>
        <p:spPr>
          <a:xfrm>
            <a:off x="4287059" y="5673921"/>
            <a:ext cx="1043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46D79E-A36F-4D22-ABA9-FCD386047990}"/>
              </a:ext>
            </a:extLst>
          </p:cNvPr>
          <p:cNvCxnSpPr>
            <a:cxnSpLocks/>
          </p:cNvCxnSpPr>
          <p:nvPr/>
        </p:nvCxnSpPr>
        <p:spPr>
          <a:xfrm>
            <a:off x="6671256" y="736480"/>
            <a:ext cx="1828807" cy="1411799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01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496</Words>
  <Application>Microsoft Office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Ink Free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</dc:creator>
  <cp:lastModifiedBy>Charlie</cp:lastModifiedBy>
  <cp:revision>30</cp:revision>
  <dcterms:created xsi:type="dcterms:W3CDTF">2017-11-01T02:00:04Z</dcterms:created>
  <dcterms:modified xsi:type="dcterms:W3CDTF">2019-12-08T20:52:29Z</dcterms:modified>
</cp:coreProperties>
</file>